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300" r:id="rId2"/>
    <p:sldId id="257" r:id="rId3"/>
    <p:sldId id="286" r:id="rId4"/>
    <p:sldId id="306" r:id="rId5"/>
    <p:sldId id="259" r:id="rId6"/>
    <p:sldId id="260" r:id="rId7"/>
    <p:sldId id="261" r:id="rId8"/>
    <p:sldId id="262" r:id="rId9"/>
    <p:sldId id="263" r:id="rId10"/>
    <p:sldId id="288" r:id="rId11"/>
    <p:sldId id="289" r:id="rId12"/>
    <p:sldId id="290" r:id="rId13"/>
    <p:sldId id="291" r:id="rId14"/>
    <p:sldId id="293" r:id="rId15"/>
    <p:sldId id="294" r:id="rId16"/>
    <p:sldId id="297" r:id="rId17"/>
    <p:sldId id="285" r:id="rId18"/>
    <p:sldId id="296" r:id="rId19"/>
    <p:sldId id="299" r:id="rId20"/>
    <p:sldId id="305" r:id="rId21"/>
    <p:sldId id="304" r:id="rId22"/>
    <p:sldId id="281" r:id="rId23"/>
    <p:sldId id="303" r:id="rId24"/>
    <p:sldId id="282" r:id="rId25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0066"/>
    <a:srgbClr val="139D9D"/>
    <a:srgbClr val="0D9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0AC79C-628D-D87A-BD11-42786DFA23F9}" v="31" dt="2023-10-17T20:19:48.934"/>
    <p1510:client id="{72DDB7CE-27BC-A653-A5B4-09290F2DDD33}" v="102" dt="2023-10-17T20:16:28.853"/>
    <p1510:client id="{8E992F2D-3202-4A44-979F-21353B16A3F0}" v="81" dt="2023-10-03T13:30:35.816"/>
    <p1510:client id="{FF85C416-564E-5270-F222-4E0BEAFF1951}" v="40" dt="2023-10-16T10:55:43.839"/>
  </p1510:revLst>
</p1510:revInfo>
</file>

<file path=ppt/tableStyles.xml><?xml version="1.0" encoding="utf-8"?>
<a:tblStyleLst xmlns:a="http://schemas.openxmlformats.org/drawingml/2006/main" def="{90651C3A-4460-11DB-9652-00E08161165F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2" autoAdjust="0"/>
    <p:restoredTop sz="46197" autoAdjust="0"/>
  </p:normalViewPr>
  <p:slideViewPr>
    <p:cSldViewPr snapToGrid="0">
      <p:cViewPr varScale="1">
        <p:scale>
          <a:sx n="66" d="100"/>
          <a:sy n="66" d="100"/>
        </p:scale>
        <p:origin x="6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3T09:23:31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039C7-7A1E-4F5F-99EC-33A0ADBD170E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B5F0-E4DB-437A-8F78-718583410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3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Skin diseases are a serious issue due to their prevalence, impact on individuals' quality of life, and associated healthcare costs. Let's explore this with statistics:</a:t>
            </a:r>
          </a:p>
          <a:p>
            <a:endParaRPr lang="en-US" dirty="0"/>
          </a:p>
          <a:p>
            <a:r>
              <a:rPr lang="en-US" dirty="0"/>
              <a:t>1. **High Prevalence:**</a:t>
            </a:r>
          </a:p>
          <a:p>
            <a:r>
              <a:rPr lang="en-US" dirty="0"/>
              <a:t>   - According to the World Health Organization (WHO), skin diseases are extremely common, affecting millions of people worldwide.</a:t>
            </a:r>
          </a:p>
          <a:p>
            <a:r>
              <a:rPr lang="en-US" dirty="0"/>
              <a:t>   - Skin diseases rank as the fourth leading cause of non-fatal disease burden globally, based on data from the Global Burden of Disease Study.</a:t>
            </a:r>
          </a:p>
          <a:p>
            <a:endParaRPr lang="en-US" dirty="0"/>
          </a:p>
          <a:p>
            <a:r>
              <a:rPr lang="en-US" dirty="0"/>
              <a:t>2. **Economic Burden:**</a:t>
            </a:r>
          </a:p>
          <a:p>
            <a:r>
              <a:rPr lang="en-US" dirty="0"/>
              <a:t>   - Skin diseases impose a significant economic burden on healthcare systems and individuals. In the United States, the direct healthcare costs associated with skin diseases are estimated to be in the billions annually.</a:t>
            </a:r>
          </a:p>
          <a:p>
            <a:endParaRPr lang="en-US" dirty="0"/>
          </a:p>
          <a:p>
            <a:r>
              <a:rPr lang="en-US" dirty="0"/>
              <a:t>3. **Impact on Mental Health:**</a:t>
            </a:r>
          </a:p>
          <a:p>
            <a:r>
              <a:rPr lang="en-US" dirty="0"/>
              <a:t>   - Skin diseases can have a profound impact on mental health. For example, a survey published in JAMA Dermatology found that adults with common skin conditions, such as eczema and acne, are at a higher risk of anxiety and depression.</a:t>
            </a:r>
          </a:p>
          <a:p>
            <a:endParaRPr lang="en-US" dirty="0"/>
          </a:p>
          <a:p>
            <a:r>
              <a:rPr lang="en-US" dirty="0"/>
              <a:t>4. **Work and Social Life:**</a:t>
            </a:r>
          </a:p>
          <a:p>
            <a:r>
              <a:rPr lang="en-US" dirty="0"/>
              <a:t>   - Skin diseases can affect an individual's ability to work and socialize. According to the American Academy of Dermatology, skin diseases can be a significant barrier to employment and can lead to social isolation.</a:t>
            </a:r>
          </a:p>
          <a:p>
            <a:endParaRPr lang="en-US" dirty="0"/>
          </a:p>
          <a:p>
            <a:r>
              <a:rPr lang="en-US" dirty="0"/>
              <a:t>5. **Cancer Prevalence:**</a:t>
            </a:r>
          </a:p>
          <a:p>
            <a:r>
              <a:rPr lang="en-US" dirty="0"/>
              <a:t>   - Skin cancer, including melanoma and non-melanoma types, is a serious concern. The American Cancer Society estimates that in the United States, there will be over 5 million new cases of skin cancer diagnosed each year.</a:t>
            </a:r>
          </a:p>
          <a:p>
            <a:endParaRPr lang="en-US" dirty="0"/>
          </a:p>
          <a:p>
            <a:r>
              <a:rPr lang="en-US" dirty="0"/>
              <a:t>6. **Global Impact:**</a:t>
            </a:r>
          </a:p>
          <a:p>
            <a:r>
              <a:rPr lang="en-US" dirty="0"/>
              <a:t>   - Skin diseases affect people of all ages and backgrounds. They are a global health issue, with varying prevalence rates in different regions. In many countries, skin diseases are a leading cause of years lived with disability (YLD).</a:t>
            </a:r>
          </a:p>
          <a:p>
            <a:endParaRPr lang="en-US" dirty="0"/>
          </a:p>
          <a:p>
            <a:r>
              <a:rPr lang="en-US" dirty="0"/>
              <a:t>7. **Chronic Conditions:**</a:t>
            </a:r>
          </a:p>
          <a:p>
            <a:r>
              <a:rPr lang="en-US" dirty="0"/>
              <a:t>   - Some skin diseases, like psoriasis, eczema, and vitiligo, are chronic conditions that require ongoing management and care. The long-term nature of these diseases adds to their seriousness.</a:t>
            </a:r>
          </a:p>
          <a:p>
            <a:endParaRPr lang="en-US" dirty="0"/>
          </a:p>
          <a:p>
            <a:r>
              <a:rPr lang="en-US" dirty="0"/>
              <a:t>8. **Racial and Ethnic Disparities:**</a:t>
            </a:r>
          </a:p>
          <a:p>
            <a:r>
              <a:rPr lang="en-US" dirty="0"/>
              <a:t>   - Skin diseases can disproportionately affect individuals from specific racial and ethnic backgrounds. For example, some skin conditions are more common among individuals with darker skin tones.</a:t>
            </a:r>
          </a:p>
          <a:p>
            <a:endParaRPr lang="en-US" dirty="0"/>
          </a:p>
          <a:p>
            <a:r>
              <a:rPr lang="en-US" dirty="0"/>
              <a:t>9. **Risk of Complications:**</a:t>
            </a:r>
          </a:p>
          <a:p>
            <a:r>
              <a:rPr lang="en-US" dirty="0"/>
              <a:t>   - Certain skin diseases, if left untreated, can lead to complications such as infections, scarring, and, in the case of skin cancer, life-threatening consequences.</a:t>
            </a:r>
          </a:p>
          <a:p>
            <a:endParaRPr lang="en-US" dirty="0"/>
          </a:p>
          <a:p>
            <a:r>
              <a:rPr lang="en-US" dirty="0"/>
              <a:t>10. **Cost of Treatment:**</a:t>
            </a:r>
          </a:p>
          <a:p>
            <a:r>
              <a:rPr lang="en-US" dirty="0"/>
              <a:t>    - The cost of treating some skin diseases can be substantial. For instance, treatment for severe psoriasis can include biologic drugs, which are among the most expensive medications available.</a:t>
            </a:r>
          </a:p>
          <a:p>
            <a:endParaRPr lang="en-US" dirty="0"/>
          </a:p>
          <a:p>
            <a:r>
              <a:rPr lang="en-US" dirty="0"/>
              <a:t>In summary, skin diseases are a serious issue due to their widespread prevalence, the economic burden they place on healthcare systems and individuals, and their significant impact on mental health, social well-being, and overall quality of life. Preventive measures, early diagnosis, and accessible treatment options are vital in addressing this global health concern.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7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- 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mount of local variations in intensity within an image from Grayscale(black and bright regions)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9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Grayscale refers to a color model in which an image is represented solely in shades of gray, ranging from black to white, with no color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5B5F0-E4DB-437A-8F78-7185834106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9197-AA5F-3A5A-C2CA-B41EC92B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48B3C-58B6-2DA8-A6DB-D73F60FB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5E810-64AD-0E11-7C07-5B708162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B596-877A-E877-FC15-C95438BF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8BD8-82CE-3B45-B07C-9B67F5F4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47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BB9B-FB5C-6AAC-6D39-6BF6E83E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EE70E-406A-4DB2-682E-18FE92EB9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29CEA-2A8E-FCA7-09B8-506D239F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9559-33F8-3F7F-FE32-D8704A63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7259-6CD9-92BE-3CDD-6A7E8E20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30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81520-C200-520A-62AE-9E8F33A41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53796-A76A-0654-A687-94700BC75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5612-DD69-EBDD-E4E1-31767189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9DB4-418C-DB6F-55F0-5A3C7B35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BFE99-136F-905B-5E74-0FD22493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1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00FA-38B5-B514-D611-4C6BE807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893D-EE89-7AC3-110C-EBD4944E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A74B-44A4-A19A-424C-44CD57E5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E751-9594-474A-B965-211B26F3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91233-FF24-EADE-65ED-35B2D789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5428-F604-9B9B-9FEE-E032972C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CD388-EAB6-DEE3-2530-1E519F34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54AB-8AEB-4E91-CB7F-E94DACAA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F9A63-6D12-BB82-C1BE-FDE52C56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246D-2EE8-6870-F73F-9FF6CAD6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60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7D06-47AA-AE60-43B7-D9C330FA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FC6C-E008-6144-0C99-B2F644B55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785DA-3F87-3156-9693-D1BC131CC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EE557-3502-60B9-63F7-5FBD906E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AABE7-A655-740B-4E7E-9BC571AB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DED2-C6BB-4D59-F821-40A6E170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20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7E41-C4B0-1788-CFE6-7D656DD7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C3EC9-2AED-32D1-5A36-DB784164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5B07-86DC-E806-D161-175B45CA2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0C8BC-1AE8-71B0-C6B7-0AFBAA6E3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10CD5-D190-9687-5042-72B65622A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502E-9F42-D6CD-E921-A16A19BC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49B54-A4E3-AEDF-12C9-3C65F325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91644-1C56-97FE-7AD6-04785D4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9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390F-A092-52A3-F55A-18EA40D5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90AE6-0EE6-1E0C-4275-96768776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8DEE8-0CBC-1B30-3C97-54E84360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F1E8E-5ADD-86ED-6720-7333F1D7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12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5BCD5-3015-21F0-C223-A7C557DA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96B29-63E5-1264-221A-0DF7806F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468B-32FC-18AB-8E6E-5734B3C9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22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27A5-8F38-B4DA-7ADA-28455EC7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E80F-AEA1-9AE1-65F2-D2839693C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F56E3-D4E3-C827-CD26-0D1FD0FCC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F0F85-F15D-3449-BD07-2F8C14CF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751DA-1364-35D1-904E-873F726B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2632-24D5-0BA3-B48F-3C72CBB8A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08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4D5-AEDC-5243-D6F5-88E44839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7FA7A-6616-1953-05F8-8E7F7CDB3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F9052-4FA8-B698-E3B3-2628D3DFB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445D7-8A81-87E5-DA63-11367594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266EA-641E-799E-A680-764422EC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706-4AB3-CD39-DFDF-94F09EB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2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EC53C-69D3-E430-625C-5A780827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6064A-5094-77BE-C66B-1A9B8C158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174CB-B4C5-33C2-6E5B-E8EE1D0E0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8DED3-797A-4EF8-8EF5-8CEC2BA308FD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4A313-D911-C9A0-4A01-B825D65CE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8FA3-436B-9225-FBD5-78862D54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BB83-F9A9-4CD4-8759-E1C150808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8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ocalhost:8501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F45E-337F-4CEF-9757-E8473E29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3" y="1034008"/>
            <a:ext cx="6212889" cy="45511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2301C-E901-4D8A-878D-F21B0DBE8EF4}"/>
              </a:ext>
            </a:extLst>
          </p:cNvPr>
          <p:cNvSpPr/>
          <p:nvPr/>
        </p:nvSpPr>
        <p:spPr>
          <a:xfrm rot="10800000" flipV="1">
            <a:off x="7738720" y="2659996"/>
            <a:ext cx="29164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MULTI-CLASS CLASSIFICATION OF SKIN DISEASES</a:t>
            </a:r>
          </a:p>
        </p:txBody>
      </p:sp>
    </p:spTree>
    <p:extLst>
      <p:ext uri="{BB962C8B-B14F-4D97-AF65-F5344CB8AC3E}">
        <p14:creationId xmlns:p14="http://schemas.microsoft.com/office/powerpoint/2010/main" val="44876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9BB8BE-1351-4D9B-B761-F84A0B5B6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159BF-99EA-4A52-9B6F-E5142878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31" y="1565055"/>
            <a:ext cx="3785554" cy="5732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counts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18684E-2BC2-4616-9803-C0F72B38C023}"/>
              </a:ext>
            </a:extLst>
          </p:cNvPr>
          <p:cNvSpPr txBox="1">
            <a:spLocks/>
          </p:cNvSpPr>
          <p:nvPr/>
        </p:nvSpPr>
        <p:spPr>
          <a:xfrm>
            <a:off x="830289" y="2560321"/>
            <a:ext cx="3785554" cy="2424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Distribution of the skin diseases image dataset with  </a:t>
            </a:r>
            <a:r>
              <a:rPr lang="en-US" sz="1800" b="1" dirty="0">
                <a:latin typeface="+mn-lt"/>
                <a:ea typeface="+mn-ea"/>
                <a:cs typeface="+mn-cs"/>
              </a:rPr>
              <a:t>5% </a:t>
            </a:r>
            <a:r>
              <a:rPr lang="en-US" sz="1800" dirty="0">
                <a:latin typeface="+mn-lt"/>
                <a:ea typeface="+mn-ea"/>
                <a:cs typeface="+mn-cs"/>
              </a:rPr>
              <a:t>of dataset reserved for </a:t>
            </a:r>
            <a:r>
              <a:rPr lang="en-US" sz="1800" b="1" dirty="0">
                <a:latin typeface="+mn-lt"/>
                <a:ea typeface="+mn-ea"/>
                <a:cs typeface="+mn-cs"/>
              </a:rPr>
              <a:t>testing purposes </a:t>
            </a:r>
            <a:r>
              <a:rPr lang="en-US" sz="1800" dirty="0">
                <a:latin typeface="+mn-lt"/>
                <a:ea typeface="+mn-ea"/>
                <a:cs typeface="+mn-cs"/>
              </a:rPr>
              <a:t>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95% </a:t>
            </a:r>
            <a:r>
              <a:rPr lang="en-US" sz="1800" dirty="0">
                <a:latin typeface="+mn-lt"/>
                <a:ea typeface="+mn-ea"/>
                <a:cs typeface="+mn-cs"/>
              </a:rPr>
              <a:t>of dataset for </a:t>
            </a:r>
            <a:r>
              <a:rPr lang="en-US" sz="1800" b="1" dirty="0">
                <a:latin typeface="+mn-lt"/>
                <a:ea typeface="+mn-ea"/>
                <a:cs typeface="+mn-cs"/>
              </a:rPr>
              <a:t>training  the Model</a:t>
            </a:r>
          </a:p>
        </p:txBody>
      </p:sp>
      <p:pic>
        <p:nvPicPr>
          <p:cNvPr id="4" name="Picture 3" descr="A blue rectangular object with red rectangle&#10;&#10;Description automatically generated">
            <a:extLst>
              <a:ext uri="{FF2B5EF4-FFF2-40B4-BE49-F238E27FC236}">
                <a16:creationId xmlns:a16="http://schemas.microsoft.com/office/drawing/2014/main" id="{88C9CBCA-D0D9-4F00-ACD8-65A90A0C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19" y="1280160"/>
            <a:ext cx="552756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C579-842F-43C4-A3A8-AB140E5F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75" y="1139482"/>
            <a:ext cx="2785402" cy="1223890"/>
          </a:xfrm>
        </p:spPr>
        <p:txBody>
          <a:bodyPr>
            <a:noAutofit/>
          </a:bodyPr>
          <a:lstStyle/>
          <a:p>
            <a:r>
              <a:rPr lang="en-US" sz="2800" b="1" dirty="0"/>
              <a:t>Image sample per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646F8-8C5F-44F2-B021-EB317B51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24" y="722727"/>
            <a:ext cx="6822830" cy="54125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EB8837-3C46-419D-AE3C-873B6DECA161}"/>
              </a:ext>
            </a:extLst>
          </p:cNvPr>
          <p:cNvSpPr txBox="1">
            <a:spLocks/>
          </p:cNvSpPr>
          <p:nvPr/>
        </p:nvSpPr>
        <p:spPr>
          <a:xfrm>
            <a:off x="388504" y="2363372"/>
            <a:ext cx="3944345" cy="3671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images shows a sample of </a:t>
            </a:r>
            <a:r>
              <a:rPr lang="en-US" sz="1400" b="1" dirty="0"/>
              <a:t>image per class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images have distinct  appearance from </a:t>
            </a:r>
            <a:r>
              <a:rPr lang="en-US" sz="1400" b="1" dirty="0"/>
              <a:t>red, pink, brown, black </a:t>
            </a:r>
            <a:r>
              <a:rPr lang="en-US" sz="1400" dirty="0"/>
              <a:t>and</a:t>
            </a:r>
            <a:r>
              <a:rPr lang="en-US" sz="1400" b="1" dirty="0"/>
              <a:t> purple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b="1" dirty="0"/>
              <a:t>colors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Actinic Keratosis </a:t>
            </a:r>
            <a:r>
              <a:rPr lang="en-US" sz="1400" dirty="0"/>
              <a:t>appears as </a:t>
            </a:r>
            <a:r>
              <a:rPr lang="en-US" sz="1400" b="1" dirty="0"/>
              <a:t>a visible rash</a:t>
            </a:r>
            <a:r>
              <a:rPr lang="en-US" sz="1400" dirty="0"/>
              <a:t>,  </a:t>
            </a:r>
            <a:r>
              <a:rPr lang="en-US" sz="1400" b="1" dirty="0"/>
              <a:t>Melanoma</a:t>
            </a:r>
            <a:r>
              <a:rPr lang="en-US" sz="1400" dirty="0"/>
              <a:t> appears as a </a:t>
            </a:r>
            <a:r>
              <a:rPr lang="en-US" sz="1400" b="1" dirty="0"/>
              <a:t>dark patch and Dermatofibroma</a:t>
            </a:r>
            <a:r>
              <a:rPr lang="en-US" sz="1400" dirty="0"/>
              <a:t> presents like </a:t>
            </a:r>
            <a:r>
              <a:rPr lang="en-US" sz="1400" b="1" dirty="0"/>
              <a:t>tiny brownish  patches</a:t>
            </a:r>
            <a:r>
              <a:rPr lang="en-US" sz="14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407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7A381F-E6B3-4A36-A434-8BCAE3BF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Class distribution</a:t>
            </a:r>
          </a:p>
        </p:txBody>
      </p:sp>
      <p:pic>
        <p:nvPicPr>
          <p:cNvPr id="4" name="Picture 3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AE71067D-B489-4364-A2AA-C39A8676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0" y="704084"/>
            <a:ext cx="5486400" cy="3181839"/>
          </a:xfrm>
          <a:prstGeom prst="rect">
            <a:avLst/>
          </a:prstGeom>
        </p:spPr>
      </p:pic>
      <p:pic>
        <p:nvPicPr>
          <p:cNvPr id="5" name="Picture 4" descr="A graph of a test&#10;&#10;Description automatically generated">
            <a:extLst>
              <a:ext uri="{FF2B5EF4-FFF2-40B4-BE49-F238E27FC236}">
                <a16:creationId xmlns:a16="http://schemas.microsoft.com/office/drawing/2014/main" id="{39040BF3-AB4B-4E71-94B7-A72E4181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732246"/>
            <a:ext cx="5522976" cy="31536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DD4572-72F7-4A79-AA54-7FC56235DBE4}"/>
              </a:ext>
            </a:extLst>
          </p:cNvPr>
          <p:cNvSpPr txBox="1">
            <a:spLocks/>
          </p:cNvSpPr>
          <p:nvPr/>
        </p:nvSpPr>
        <p:spPr>
          <a:xfrm>
            <a:off x="5048213" y="4329321"/>
            <a:ext cx="6571083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There is a significant </a:t>
            </a:r>
            <a:r>
              <a:rPr lang="en-US" sz="1800" b="1" dirty="0">
                <a:latin typeface="+mn-lt"/>
                <a:ea typeface="+mn-ea"/>
                <a:cs typeface="+mn-cs"/>
              </a:rPr>
              <a:t>class imbalance on the Train set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Majority of test set </a:t>
            </a:r>
            <a:r>
              <a:rPr lang="en-US" sz="1800" dirty="0">
                <a:latin typeface="+mn-lt"/>
                <a:ea typeface="+mn-ea"/>
                <a:cs typeface="+mn-cs"/>
              </a:rPr>
              <a:t>class samples are </a:t>
            </a:r>
            <a:r>
              <a:rPr lang="en-US" sz="1800" b="1" dirty="0">
                <a:latin typeface="+mn-lt"/>
                <a:ea typeface="+mn-ea"/>
                <a:cs typeface="+mn-cs"/>
              </a:rPr>
              <a:t>balanced</a:t>
            </a:r>
            <a:r>
              <a:rPr lang="en-US" sz="1800" dirty="0"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4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D212-170D-48A8-9768-4DDFA5FC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7" y="4983941"/>
            <a:ext cx="3580227" cy="851095"/>
          </a:xfrm>
        </p:spPr>
        <p:txBody>
          <a:bodyPr>
            <a:normAutofit/>
          </a:bodyPr>
          <a:lstStyle/>
          <a:p>
            <a:r>
              <a:rPr lang="en-US" sz="2400" b="1" dirty="0"/>
              <a:t>Height and Width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74DE6-13FB-4830-AFEF-E8843B23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1" y="491843"/>
            <a:ext cx="5397303" cy="363785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6EEBE99-BBB7-408A-B20B-79FD5FD53C87}"/>
              </a:ext>
            </a:extLst>
          </p:cNvPr>
          <p:cNvSpPr txBox="1">
            <a:spLocks/>
          </p:cNvSpPr>
          <p:nvPr/>
        </p:nvSpPr>
        <p:spPr>
          <a:xfrm>
            <a:off x="4487594" y="4683324"/>
            <a:ext cx="7216255" cy="1801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Majority of images dimensions - approximately around </a:t>
            </a:r>
            <a:r>
              <a:rPr lang="en-US" sz="1400" b="1" dirty="0"/>
              <a:t>500 pixels in width </a:t>
            </a:r>
            <a:r>
              <a:rPr lang="en-US" sz="1400" dirty="0"/>
              <a:t>and </a:t>
            </a:r>
            <a:r>
              <a:rPr lang="en-US" sz="1400" b="1" dirty="0"/>
              <a:t>450 pixels in height.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Outlier </a:t>
            </a:r>
            <a:r>
              <a:rPr lang="en-US" sz="1400" b="1" dirty="0"/>
              <a:t>circled in red </a:t>
            </a:r>
            <a:r>
              <a:rPr lang="en-US" sz="1400" dirty="0"/>
              <a:t>- dimensions approximately around </a:t>
            </a:r>
            <a:r>
              <a:rPr lang="en-US" sz="1400" b="1" dirty="0"/>
              <a:t>6500</a:t>
            </a:r>
            <a:r>
              <a:rPr lang="en-US" sz="1400" dirty="0"/>
              <a:t> </a:t>
            </a:r>
            <a:r>
              <a:rPr lang="en-US" sz="1400" b="1" dirty="0"/>
              <a:t>pixels in width</a:t>
            </a:r>
            <a:r>
              <a:rPr lang="en-US" sz="1400" dirty="0"/>
              <a:t> and </a:t>
            </a:r>
            <a:r>
              <a:rPr lang="en-US" sz="1400" b="1" dirty="0"/>
              <a:t>4500 pixels in height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Standardize the image dimensions by resizing to a common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46B19AA-92BD-4D28-83EE-969E6E8C50AD}"/>
                  </a:ext>
                </a:extLst>
              </p14:cNvPr>
              <p14:cNvContentPartPr/>
              <p14:nvPr/>
            </p14:nvContentPartPr>
            <p14:xfrm>
              <a:off x="11703849" y="49184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46B19AA-92BD-4D28-83EE-969E6E8C50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94849" y="4832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E52B7FB-574C-4FB1-9303-A29CDDA13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054" y="275607"/>
            <a:ext cx="5547841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40B8-40D2-4D5D-9D64-A3B8E67D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315" y="1182323"/>
            <a:ext cx="3737319" cy="730884"/>
          </a:xfrm>
        </p:spPr>
        <p:txBody>
          <a:bodyPr>
            <a:normAutofit/>
          </a:bodyPr>
          <a:lstStyle/>
          <a:p>
            <a:r>
              <a:rPr lang="en-US" sz="3200" b="1" dirty="0"/>
              <a:t>Class Separation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91C82-DFC4-43EA-BA34-D5FA1ECD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2" y="633046"/>
            <a:ext cx="5972175" cy="5027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A821E-12BB-44A3-BE1F-B9BAC2C2587E}"/>
              </a:ext>
            </a:extLst>
          </p:cNvPr>
          <p:cNvSpPr txBox="1"/>
          <p:nvPr/>
        </p:nvSpPr>
        <p:spPr>
          <a:xfrm>
            <a:off x="6785314" y="1934845"/>
            <a:ext cx="3737319" cy="3371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Absence of clear class separation -  images either </a:t>
            </a:r>
            <a:r>
              <a:rPr lang="en-US" sz="1600" b="1" dirty="0"/>
              <a:t>have complex visual characteristics</a:t>
            </a:r>
            <a:r>
              <a:rPr lang="en-US" sz="1600" dirty="0"/>
              <a:t> or </a:t>
            </a:r>
            <a:r>
              <a:rPr lang="en-US" sz="1600" b="1" dirty="0"/>
              <a:t>share visual similarities</a:t>
            </a:r>
            <a:r>
              <a:rPr lang="en-US" sz="16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Apply augmentation to provide diverse data allowing the model to accurately distinguish between different classes. </a:t>
            </a:r>
          </a:p>
        </p:txBody>
      </p:sp>
    </p:spTree>
    <p:extLst>
      <p:ext uri="{BB962C8B-B14F-4D97-AF65-F5344CB8AC3E}">
        <p14:creationId xmlns:p14="http://schemas.microsoft.com/office/powerpoint/2010/main" val="364503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AC568-1AC7-4D3F-8A00-951B2D05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Texture Analysis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9A14D-1482-46C8-9993-655BA40B6870}"/>
              </a:ext>
            </a:extLst>
          </p:cNvPr>
          <p:cNvSpPr txBox="1">
            <a:spLocks/>
          </p:cNvSpPr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Majority of images in the classes exhibit </a:t>
            </a:r>
            <a:r>
              <a:rPr lang="en-US" sz="1500" b="1" dirty="0">
                <a:latin typeface="+mn-lt"/>
                <a:ea typeface="+mn-ea"/>
                <a:cs typeface="+mn-cs"/>
              </a:rPr>
              <a:t>low contrast, low dissimilarity</a:t>
            </a:r>
            <a:r>
              <a:rPr lang="en-US" sz="1500" dirty="0">
                <a:latin typeface="+mn-lt"/>
                <a:ea typeface="+mn-ea"/>
                <a:cs typeface="+mn-cs"/>
              </a:rPr>
              <a:t>, and </a:t>
            </a:r>
            <a:r>
              <a:rPr lang="en-US" sz="1500" b="1" dirty="0">
                <a:latin typeface="+mn-lt"/>
                <a:ea typeface="+mn-ea"/>
                <a:cs typeface="+mn-cs"/>
              </a:rPr>
              <a:t>low energy</a:t>
            </a:r>
            <a:r>
              <a:rPr lang="en-US" sz="1500" dirty="0">
                <a:latin typeface="+mn-lt"/>
                <a:ea typeface="+mn-ea"/>
                <a:cs typeface="+mn-cs"/>
              </a:rPr>
              <a:t>, indicating </a:t>
            </a:r>
            <a:r>
              <a:rPr lang="en-US" sz="1500" b="1" dirty="0">
                <a:latin typeface="+mn-lt"/>
                <a:ea typeface="+mn-ea"/>
                <a:cs typeface="+mn-cs"/>
              </a:rPr>
              <a:t>minimal intensity variations.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ea typeface="+mn-ea"/>
              <a:cs typeface="+mn-cs"/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  <a:cs typeface="+mn-cs"/>
              </a:rPr>
              <a:t>Near-normal distributed homogeneity and higher correlation suggest a </a:t>
            </a:r>
            <a:r>
              <a:rPr lang="en-US" sz="1500" b="1" dirty="0">
                <a:latin typeface="+mn-lt"/>
                <a:ea typeface="+mn-ea"/>
                <a:cs typeface="+mn-cs"/>
              </a:rPr>
              <a:t>uniform and consistent texture pattern</a:t>
            </a:r>
            <a:r>
              <a:rPr lang="en-US" sz="1500" dirty="0">
                <a:latin typeface="+mn-lt"/>
                <a:ea typeface="+mn-ea"/>
                <a:cs typeface="+mn-cs"/>
              </a:rPr>
              <a:t> within the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35FE8-7766-41B2-80B7-3AE559B0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919516"/>
            <a:ext cx="10917936" cy="32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7D26D-812F-496C-BB80-8212773C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2" y="928467"/>
            <a:ext cx="6399999" cy="47728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428C39-5F33-4AE5-B356-4D70D2095CB7}"/>
              </a:ext>
            </a:extLst>
          </p:cNvPr>
          <p:cNvSpPr txBox="1">
            <a:spLocks/>
          </p:cNvSpPr>
          <p:nvPr/>
        </p:nvSpPr>
        <p:spPr>
          <a:xfrm>
            <a:off x="7580133" y="2010134"/>
            <a:ext cx="2940147" cy="2837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Class images as they appears in </a:t>
            </a:r>
            <a:r>
              <a:rPr lang="en-US" sz="1400" b="1" dirty="0"/>
              <a:t>original, red, blue and green color channels</a:t>
            </a:r>
            <a:r>
              <a:rPr lang="en-US" sz="14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images seem to be </a:t>
            </a:r>
            <a:r>
              <a:rPr lang="en-US" sz="1400" b="1" dirty="0"/>
              <a:t>clearer on the red color channel.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7E867-F906-43B1-BEEF-CAC84526D563}"/>
              </a:ext>
            </a:extLst>
          </p:cNvPr>
          <p:cNvSpPr txBox="1">
            <a:spLocks/>
          </p:cNvSpPr>
          <p:nvPr/>
        </p:nvSpPr>
        <p:spPr>
          <a:xfrm>
            <a:off x="7305817" y="928467"/>
            <a:ext cx="3488781" cy="685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400" b="1" dirty="0"/>
              <a:t>RGB Color Channels</a:t>
            </a:r>
          </a:p>
        </p:txBody>
      </p:sp>
    </p:spTree>
    <p:extLst>
      <p:ext uri="{BB962C8B-B14F-4D97-AF65-F5344CB8AC3E}">
        <p14:creationId xmlns:p14="http://schemas.microsoft.com/office/powerpoint/2010/main" val="1243931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6BC566-676E-4A85-A37F-8FA28E7F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23" y="1716258"/>
            <a:ext cx="2998820" cy="541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Pixel Intensity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7E27-1C8A-4FAC-8CC3-B37F23AD1F50}"/>
              </a:ext>
            </a:extLst>
          </p:cNvPr>
          <p:cNvSpPr txBox="1"/>
          <p:nvPr/>
        </p:nvSpPr>
        <p:spPr>
          <a:xfrm>
            <a:off x="899811" y="2596242"/>
            <a:ext cx="3517444" cy="3044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130 is the </a:t>
            </a:r>
            <a:r>
              <a:rPr lang="en-US" sz="1600" b="1" dirty="0">
                <a:solidFill>
                  <a:schemeClr val="tx2"/>
                </a:solidFill>
              </a:rPr>
              <a:t>most common pixel value in the image</a:t>
            </a:r>
            <a:r>
              <a:rPr lang="en-US" sz="1600" dirty="0">
                <a:solidFill>
                  <a:schemeClr val="tx2"/>
                </a:solidFill>
              </a:rPr>
              <a:t>, representing about 1.3% of the image's pixel distribution.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Images exhibit </a:t>
            </a:r>
            <a:r>
              <a:rPr lang="en-US" sz="1600" b="1" dirty="0">
                <a:solidFill>
                  <a:schemeClr val="tx2"/>
                </a:solidFill>
              </a:rPr>
              <a:t>a broad range of grayscale values</a:t>
            </a:r>
            <a:r>
              <a:rPr lang="en-US" sz="1600" dirty="0">
                <a:solidFill>
                  <a:schemeClr val="tx2"/>
                </a:solidFill>
              </a:rPr>
              <a:t>, including both dark and bright regions (0-255)</a:t>
            </a:r>
          </a:p>
        </p:txBody>
      </p:sp>
      <p:pic>
        <p:nvPicPr>
          <p:cNvPr id="5" name="Picture 4" descr="A graph of a blue line&#10;&#10;Description automatically generated">
            <a:extLst>
              <a:ext uri="{FF2B5EF4-FFF2-40B4-BE49-F238E27FC236}">
                <a16:creationId xmlns:a16="http://schemas.microsoft.com/office/drawing/2014/main" id="{D8E335C4-E5EC-4CEC-B94F-D05B9716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1337193"/>
            <a:ext cx="6588369" cy="41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2A96-6F01-4B4B-B211-8BDE4B61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1" y="1062900"/>
            <a:ext cx="4376643" cy="8719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 Modeling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79C0B3-9019-458D-9B95-4FD55639CAD0}"/>
              </a:ext>
            </a:extLst>
          </p:cNvPr>
          <p:cNvSpPr/>
          <p:nvPr/>
        </p:nvSpPr>
        <p:spPr>
          <a:xfrm>
            <a:off x="616226" y="2225182"/>
            <a:ext cx="4376643" cy="36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Among the four models , the best performer was </a:t>
            </a:r>
            <a:r>
              <a:rPr lang="en-US" sz="1600" b="1" dirty="0">
                <a:solidFill>
                  <a:schemeClr val="tx2"/>
                </a:solidFill>
              </a:rPr>
              <a:t>VGG16</a:t>
            </a:r>
            <a:r>
              <a:rPr lang="en-US" sz="1600" dirty="0">
                <a:solidFill>
                  <a:schemeClr val="tx2"/>
                </a:solidFill>
              </a:rPr>
              <a:t>, a pre-trained model originally trained on a large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Model performance Improvement -  </a:t>
            </a:r>
            <a:r>
              <a:rPr lang="en-US" sz="1600" b="1" dirty="0">
                <a:solidFill>
                  <a:schemeClr val="tx2"/>
                </a:solidFill>
              </a:rPr>
              <a:t>Enhanced the sample size </a:t>
            </a:r>
            <a:r>
              <a:rPr lang="en-US" sz="1600" dirty="0">
                <a:solidFill>
                  <a:schemeClr val="tx2"/>
                </a:solidFill>
              </a:rPr>
              <a:t>by </a:t>
            </a:r>
            <a:r>
              <a:rPr lang="en-US" sz="1600" b="1" dirty="0">
                <a:solidFill>
                  <a:schemeClr val="tx2"/>
                </a:solidFill>
              </a:rPr>
              <a:t>transforming images</a:t>
            </a:r>
            <a:r>
              <a:rPr lang="en-US" sz="1600" dirty="0">
                <a:solidFill>
                  <a:schemeClr val="tx2"/>
                </a:solidFill>
              </a:rPr>
              <a:t>, creating a more diverse set of samples and addressing class imbalance.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Model Evaluation – Evaluated three metrics: Precision, Accuracy and Recall. Focused on </a:t>
            </a:r>
            <a:r>
              <a:rPr lang="en-US" sz="1600" b="1" dirty="0">
                <a:solidFill>
                  <a:schemeClr val="tx2"/>
                </a:solidFill>
              </a:rPr>
              <a:t>Precision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4" name="Picture 3" descr="A cube shaped object with many squares&#10;&#10;Description automatically generated with medium confidence">
            <a:extLst>
              <a:ext uri="{FF2B5EF4-FFF2-40B4-BE49-F238E27FC236}">
                <a16:creationId xmlns:a16="http://schemas.microsoft.com/office/drawing/2014/main" id="{C4604C1C-F75A-4EA7-85FD-5F35CBE6F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2" r="14139" b="1"/>
          <a:stretch/>
        </p:blipFill>
        <p:spPr>
          <a:xfrm>
            <a:off x="6089374" y="602974"/>
            <a:ext cx="5486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3F78D-576D-4AE9-A1AE-73A52ADB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7E127-54E6-47B1-9039-3860DE6C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20" y="2020824"/>
            <a:ext cx="6857297" cy="3803201"/>
          </a:xfrm>
          <a:prstGeom prst="rect">
            <a:avLst/>
          </a:prstGeom>
        </p:spPr>
      </p:pic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6764D9-287A-4D40-926E-83C214B9DE47}"/>
              </a:ext>
            </a:extLst>
          </p:cNvPr>
          <p:cNvSpPr txBox="1">
            <a:spLocks/>
          </p:cNvSpPr>
          <p:nvPr/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While the models showed relatively high-performance metrics,</a:t>
            </a:r>
            <a:r>
              <a:rPr lang="en-US" sz="1800" b="1" dirty="0">
                <a:latin typeface="+mn-lt"/>
                <a:ea typeface="+mn-ea"/>
                <a:cs typeface="+mn-cs"/>
              </a:rPr>
              <a:t> model3 demonstrated noticeable enhancements in precision scores and losses</a:t>
            </a: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ea typeface="+mn-ea"/>
              <a:cs typeface="+mn-cs"/>
            </a:endParaRP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Precision – </a:t>
            </a:r>
            <a:r>
              <a:rPr lang="en-US" sz="1800" b="1" dirty="0">
                <a:latin typeface="+mn-lt"/>
                <a:ea typeface="+mn-ea"/>
                <a:cs typeface="+mn-cs"/>
              </a:rPr>
              <a:t>Training 81.48% </a:t>
            </a:r>
            <a:r>
              <a:rPr lang="en-US" sz="1800" dirty="0">
                <a:latin typeface="+mn-lt"/>
                <a:ea typeface="+mn-ea"/>
                <a:cs typeface="+mn-cs"/>
              </a:rPr>
              <a:t>and </a:t>
            </a:r>
            <a:r>
              <a:rPr lang="en-US" sz="1800" b="1" dirty="0">
                <a:latin typeface="+mn-lt"/>
                <a:ea typeface="+mn-ea"/>
                <a:cs typeface="+mn-cs"/>
              </a:rPr>
              <a:t>Validation 73.16% </a:t>
            </a:r>
          </a:p>
          <a:p>
            <a:pPr marL="1714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73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0997" y="381001"/>
            <a:ext cx="6858001" cy="6095995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838D1-846C-14A1-23CA-D7B3C57E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528" y="881508"/>
            <a:ext cx="4450746" cy="980190"/>
          </a:xfrm>
        </p:spPr>
        <p:txBody>
          <a:bodyPr anchor="ctr">
            <a:normAutofit/>
          </a:bodyPr>
          <a:lstStyle/>
          <a:p>
            <a:r>
              <a:rPr lang="en-GB" sz="2800" b="1" dirty="0"/>
              <a:t>Group 3 members</a:t>
            </a:r>
          </a:p>
        </p:txBody>
      </p:sp>
      <p:pic>
        <p:nvPicPr>
          <p:cNvPr id="5" name="Picture 4" descr="A group of people with gears&#10;&#10;Description automatically generated">
            <a:extLst>
              <a:ext uri="{FF2B5EF4-FFF2-40B4-BE49-F238E27FC236}">
                <a16:creationId xmlns:a16="http://schemas.microsoft.com/office/drawing/2014/main" id="{49EDCD71-F09A-4C63-8D32-CE824B51C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225082" y="1371603"/>
            <a:ext cx="5664713" cy="411479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91B00-3BD3-C27B-6C30-7C49BB7F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078" y="1861698"/>
            <a:ext cx="4585646" cy="2972371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2000" dirty="0"/>
              <a:t>Antony Kanai</a:t>
            </a:r>
          </a:p>
          <a:p>
            <a:r>
              <a:rPr lang="en-GB" sz="2000" dirty="0"/>
              <a:t>Brenda </a:t>
            </a:r>
            <a:r>
              <a:rPr lang="en-GB" sz="2000" dirty="0" err="1"/>
              <a:t>Kinoti</a:t>
            </a:r>
            <a:endParaRPr lang="en-GB" sz="2000" dirty="0"/>
          </a:p>
          <a:p>
            <a:r>
              <a:rPr lang="en-GB" sz="2000" dirty="0"/>
              <a:t>Jared Bii</a:t>
            </a:r>
          </a:p>
          <a:p>
            <a:r>
              <a:rPr lang="en-GB" sz="2000" dirty="0"/>
              <a:t>Leah George</a:t>
            </a:r>
          </a:p>
          <a:p>
            <a:r>
              <a:rPr lang="en-GB" sz="2000" dirty="0"/>
              <a:t>Phelix Okumu</a:t>
            </a:r>
          </a:p>
          <a:p>
            <a:r>
              <a:rPr lang="en-GB" sz="2000" dirty="0"/>
              <a:t>Sharon Kimutai</a:t>
            </a:r>
          </a:p>
          <a:p>
            <a:r>
              <a:rPr lang="en-GB" sz="2000" dirty="0"/>
              <a:t>Janet Khainza</a:t>
            </a:r>
          </a:p>
        </p:txBody>
      </p:sp>
    </p:spTree>
    <p:extLst>
      <p:ext uri="{BB962C8B-B14F-4D97-AF65-F5344CB8AC3E}">
        <p14:creationId xmlns:p14="http://schemas.microsoft.com/office/powerpoint/2010/main" val="403899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B541-5BC0-4E41-94A1-F006130E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0787" y="1722535"/>
            <a:ext cx="3185492" cy="32337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91F4-A93B-4606-8D71-E0C91D59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206"/>
            <a:ext cx="8060787" cy="5317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516A9-B8FD-4D57-9F12-6996CF3B39B9}"/>
              </a:ext>
            </a:extLst>
          </p:cNvPr>
          <p:cNvSpPr txBox="1"/>
          <p:nvPr/>
        </p:nvSpPr>
        <p:spPr>
          <a:xfrm>
            <a:off x="8060787" y="2589523"/>
            <a:ext cx="3357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to predict </a:t>
            </a:r>
            <a:r>
              <a:rPr lang="en-US" b="1" dirty="0"/>
              <a:t>Nevus</a:t>
            </a:r>
            <a:r>
              <a:rPr lang="en-US" dirty="0"/>
              <a:t> and </a:t>
            </a:r>
            <a:r>
              <a:rPr lang="en-US" b="1" dirty="0"/>
              <a:t>Basal cell carcinoma </a:t>
            </a:r>
            <a:r>
              <a:rPr lang="en-US" dirty="0"/>
              <a:t>very well, indicating high Precision in identifying these conditions.</a:t>
            </a:r>
          </a:p>
        </p:txBody>
      </p:sp>
    </p:spTree>
    <p:extLst>
      <p:ext uri="{BB962C8B-B14F-4D97-AF65-F5344CB8AC3E}">
        <p14:creationId xmlns:p14="http://schemas.microsoft.com/office/powerpoint/2010/main" val="347672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D0C9C-97C4-4074-7900-99412372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b="1"/>
              <a:t>Data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5C602-C95C-F4FF-A457-C5F78B5AA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73" y="2129150"/>
            <a:ext cx="5226934" cy="3840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skin disease</a:t>
            </a:r>
            <a:r>
              <a:rPr lang="en-US" sz="1600" b="1" dirty="0"/>
              <a:t> images size was relatively small </a:t>
            </a:r>
            <a:r>
              <a:rPr lang="en-US" sz="1600" dirty="0"/>
              <a:t>and could have significantly impacted the model performance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Data may have </a:t>
            </a:r>
            <a:r>
              <a:rPr lang="en-US" sz="1600" b="1" dirty="0"/>
              <a:t>not been from diverse geographical locations or age groups</a:t>
            </a:r>
            <a:r>
              <a:rPr lang="en-US" sz="1600" dirty="0"/>
              <a:t> limiting the model's generalizability.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The dataset </a:t>
            </a:r>
            <a:r>
              <a:rPr lang="en-US" sz="1600" b="1" dirty="0"/>
              <a:t>may not account for variations in skin tones and ethnicities</a:t>
            </a:r>
            <a:r>
              <a:rPr lang="en-US" sz="1600" dirty="0"/>
              <a:t>, which can impact the model's performance in providing accurate diagnoses across diverse patient populations.</a:t>
            </a:r>
          </a:p>
          <a:p>
            <a:endParaRPr lang="en-US" sz="1600" dirty="0"/>
          </a:p>
        </p:txBody>
      </p:sp>
      <p:pic>
        <p:nvPicPr>
          <p:cNvPr id="6" name="Picture 5" descr="A blue triangle with a exclamation mark&#10;&#10;Description automatically generated">
            <a:extLst>
              <a:ext uri="{FF2B5EF4-FFF2-40B4-BE49-F238E27FC236}">
                <a16:creationId xmlns:a16="http://schemas.microsoft.com/office/drawing/2014/main" id="{F1DAB676-61A1-0273-6210-46B04F8C5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" r="2493" b="7274"/>
          <a:stretch/>
        </p:blipFill>
        <p:spPr>
          <a:xfrm>
            <a:off x="6096000" y="249837"/>
            <a:ext cx="6098048" cy="63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69A25-788A-4600-BB45-19B8DD79A221}"/>
              </a:ext>
            </a:extLst>
          </p:cNvPr>
          <p:cNvSpPr txBox="1"/>
          <p:nvPr/>
        </p:nvSpPr>
        <p:spPr>
          <a:xfrm>
            <a:off x="479819" y="621631"/>
            <a:ext cx="4069055" cy="43704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5" name="Picture 4" descr="A stethoscope and paper cut out of people&#10;&#10;Description automatically generated">
            <a:extLst>
              <a:ext uri="{FF2B5EF4-FFF2-40B4-BE49-F238E27FC236}">
                <a16:creationId xmlns:a16="http://schemas.microsoft.com/office/drawing/2014/main" id="{142DF076-0E7D-4701-BF72-D7A77ECB3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21" r="15204"/>
          <a:stretch/>
        </p:blipFill>
        <p:spPr>
          <a:xfrm>
            <a:off x="1417366" y="3429000"/>
            <a:ext cx="2565794" cy="2666998"/>
          </a:xfrm>
          <a:prstGeom prst="rect">
            <a:avLst/>
          </a:prstGeom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0D23AC6-9776-4337-91CE-1D0DFD0DE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58" y="621631"/>
            <a:ext cx="5602090" cy="5614735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r>
              <a:rPr lang="en-US" sz="1800" dirty="0"/>
              <a:t>Precision of </a:t>
            </a:r>
            <a:r>
              <a:rPr lang="en-US" sz="1800" b="1" dirty="0"/>
              <a:t>73%</a:t>
            </a:r>
            <a:r>
              <a:rPr lang="en-US" sz="1800" dirty="0"/>
              <a:t> </a:t>
            </a:r>
            <a:r>
              <a:rPr lang="en-US" sz="1800" b="1" dirty="0"/>
              <a:t>demonstrates the potential of our model in enhancing dermatological diagnostics </a:t>
            </a:r>
            <a:r>
              <a:rPr lang="en-US" sz="1800" dirty="0"/>
              <a:t>and </a:t>
            </a:r>
            <a:r>
              <a:rPr lang="en-US" sz="1800" b="1" dirty="0"/>
              <a:t>ultimately improving patient care.</a:t>
            </a:r>
          </a:p>
          <a:p>
            <a:pPr marL="0"/>
            <a:endParaRPr lang="en-US" sz="1800" b="1" dirty="0"/>
          </a:p>
          <a:p>
            <a:r>
              <a:rPr lang="en-US" sz="1800" dirty="0"/>
              <a:t>To build upon our success and advance the model, we recommend the following:</a:t>
            </a:r>
          </a:p>
          <a:p>
            <a:pPr marL="0" indent="0">
              <a:buNone/>
            </a:pP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 Utilize the model's proficiency in predicting </a:t>
            </a:r>
            <a:r>
              <a:rPr lang="en-US" sz="1800" b="1" dirty="0"/>
              <a:t>Basal cell carcinoma</a:t>
            </a:r>
            <a:r>
              <a:rPr lang="en-US" sz="1800" dirty="0"/>
              <a:t> and N</a:t>
            </a:r>
            <a:r>
              <a:rPr lang="en-US" sz="1800" b="1" dirty="0"/>
              <a:t>evus.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Obtain a </a:t>
            </a:r>
            <a:r>
              <a:rPr lang="en-US" sz="1800" b="1" dirty="0"/>
              <a:t>larger image data </a:t>
            </a:r>
            <a:r>
              <a:rPr lang="en-US" sz="1800" dirty="0"/>
              <a:t>for training the model.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Seek data from </a:t>
            </a:r>
            <a:r>
              <a:rPr lang="en-US" sz="1800" b="1" dirty="0"/>
              <a:t>multiple sources </a:t>
            </a:r>
            <a:r>
              <a:rPr lang="en-US" sz="1800" dirty="0"/>
              <a:t>and </a:t>
            </a:r>
            <a:r>
              <a:rPr lang="en-US" sz="1800" b="1" dirty="0"/>
              <a:t>geographical regions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Collect data that spans </a:t>
            </a:r>
            <a:r>
              <a:rPr lang="en-US" sz="1800" b="1" dirty="0"/>
              <a:t>different time periods </a:t>
            </a:r>
            <a:r>
              <a:rPr lang="en-US" sz="1800" dirty="0"/>
              <a:t>and </a:t>
            </a:r>
            <a:r>
              <a:rPr lang="en-US" sz="1800" b="1" dirty="0"/>
              <a:t>age groups</a:t>
            </a:r>
            <a:r>
              <a:rPr lang="en-US" sz="18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Acquire patients consent on the use of their medical record in compliance to data privacy laws.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954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815E6E-06CB-411F-B2E2-E7682431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b="1" dirty="0">
                <a:cs typeface="Times New Roman" panose="02020603050405020304" pitchFamily="18" charset="0"/>
              </a:rPr>
              <a:t>Model Deployment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BBD1A1-2916-4C3B-A2A1-A028DBB24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Model deployment was done using stream lit.</a:t>
            </a:r>
          </a:p>
          <a:p>
            <a:r>
              <a:rPr lang="en-US" sz="2200" dirty="0"/>
              <a:t>Link to upload images: </a:t>
            </a:r>
            <a:r>
              <a:rPr lang="en-US" sz="2200" dirty="0">
                <a:hlinkClick r:id="rId2"/>
              </a:rPr>
              <a:t>CNN · Stream lit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60A5D-F198-402F-BB91-72041470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3" y="640080"/>
            <a:ext cx="642978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33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lose-up of a fountain pen writing on a piece of paper&#10;&#10;Description automatically generated">
            <a:extLst>
              <a:ext uri="{FF2B5EF4-FFF2-40B4-BE49-F238E27FC236}">
                <a16:creationId xmlns:a16="http://schemas.microsoft.com/office/drawing/2014/main" id="{8BA425EF-4038-4F87-9CD7-F2CB8B1A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27" r="1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89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E9C31E-3234-4996-8399-8C9A660C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Project Scope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D6D9F-EC1C-4CBF-B98A-3245ECCE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4755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a person holding a red ball&#10;&#10;Description automatically generated">
            <a:extLst>
              <a:ext uri="{FF2B5EF4-FFF2-40B4-BE49-F238E27FC236}">
                <a16:creationId xmlns:a16="http://schemas.microsoft.com/office/drawing/2014/main" id="{700B3882-0877-4531-A506-DCF8E218C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8" r="-2" b="5833"/>
          <a:stretch/>
        </p:blipFill>
        <p:spPr>
          <a:xfrm>
            <a:off x="2660206" y="384312"/>
            <a:ext cx="6096001" cy="63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5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17E5-66B0-4DA9-8C99-90777B84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552" y="848139"/>
            <a:ext cx="4399492" cy="12466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Business Understanding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octor examining a patient's arm&#10;&#10;Description automatically generated">
            <a:extLst>
              <a:ext uri="{FF2B5EF4-FFF2-40B4-BE49-F238E27FC236}">
                <a16:creationId xmlns:a16="http://schemas.microsoft.com/office/drawing/2014/main" id="{3011D6C9-5BA5-4644-A93F-98AB75B56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6" r="21275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84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9AD53-1C6B-4E97-97C8-77A9E4DEAA12}"/>
              </a:ext>
            </a:extLst>
          </p:cNvPr>
          <p:cNvSpPr txBox="1"/>
          <p:nvPr/>
        </p:nvSpPr>
        <p:spPr>
          <a:xfrm>
            <a:off x="6657714" y="2447777"/>
            <a:ext cx="4745993" cy="3780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Skin diseases can vary widely, </a:t>
            </a: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impacting overall health, </a:t>
            </a: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and some, </a:t>
            </a: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like skin cancer can be life-threatening.</a:t>
            </a:r>
          </a:p>
          <a:p>
            <a:pPr marL="57150" lvl="0">
              <a:lnSpc>
                <a:spcPct val="150000"/>
              </a:lnSpc>
              <a:spcBef>
                <a:spcPts val="600"/>
              </a:spcBef>
              <a:defRPr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i="0" dirty="0">
                <a:solidFill>
                  <a:schemeClr val="tx1">
                    <a:alpha val="80000"/>
                  </a:schemeClr>
                </a:solidFill>
                <a:effectLst/>
              </a:rPr>
              <a:t>Early and accurate identification </a:t>
            </a:r>
            <a:r>
              <a:rPr lang="en-US" sz="1400" b="0" i="0" dirty="0">
                <a:solidFill>
                  <a:schemeClr val="tx1">
                    <a:alpha val="80000"/>
                  </a:schemeClr>
                </a:solidFill>
                <a:effectLst/>
              </a:rPr>
              <a:t>of the types of skin diseases is of great importance.</a:t>
            </a:r>
          </a:p>
          <a:p>
            <a:pPr marL="571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b="0" i="0" dirty="0">
              <a:solidFill>
                <a:schemeClr val="tx1">
                  <a:alpha val="80000"/>
                </a:schemeClr>
              </a:solidFill>
              <a:effectLst/>
            </a:endParaRPr>
          </a:p>
          <a:p>
            <a:pPr marL="285750" lvl="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Cutting edge technologies can revolutionize dermatological diagnostics, </a:t>
            </a: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enhancing efficiency, reducing errors, and ultimately improving patient outcomes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1400" b="1" dirty="0">
              <a:solidFill>
                <a:schemeClr val="tx1">
                  <a:alpha val="80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8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0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9A44-EC14-43A6-2E18-C750A3AB9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89" y="1138265"/>
            <a:ext cx="4843762" cy="1401183"/>
          </a:xfrm>
        </p:spPr>
        <p:txBody>
          <a:bodyPr anchor="t">
            <a:normAutofit/>
          </a:bodyPr>
          <a:lstStyle/>
          <a:p>
            <a:r>
              <a:rPr lang="en-GB" sz="3200" b="1"/>
              <a:t>Problem Statement</a:t>
            </a:r>
          </a:p>
        </p:txBody>
      </p:sp>
      <p:cxnSp>
        <p:nvCxnSpPr>
          <p:cNvPr id="3170" name="Straight Connector 316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4" name="Content Placeholder 2">
            <a:extLst>
              <a:ext uri="{FF2B5EF4-FFF2-40B4-BE49-F238E27FC236}">
                <a16:creationId xmlns:a16="http://schemas.microsoft.com/office/drawing/2014/main" id="{97D22561-4FD8-495D-A831-A9BFDFCEF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89" y="2551176"/>
            <a:ext cx="4843762" cy="3602935"/>
          </a:xfrm>
        </p:spPr>
        <p:txBody>
          <a:bodyPr>
            <a:normAutofit/>
          </a:bodyPr>
          <a:lstStyle/>
          <a:p>
            <a:r>
              <a:rPr lang="en-US" sz="1700"/>
              <a:t>Dermatologists at Flatter Dermatological Clinic struggle with </a:t>
            </a:r>
            <a:r>
              <a:rPr lang="en-US" sz="1700" b="1"/>
              <a:t>accurately categorizing skin diseases from medical images.</a:t>
            </a:r>
          </a:p>
          <a:p>
            <a:endParaRPr lang="en-US" sz="1700" b="1"/>
          </a:p>
          <a:p>
            <a:r>
              <a:rPr lang="en-US" sz="1700"/>
              <a:t>Current </a:t>
            </a:r>
            <a:r>
              <a:rPr lang="en-US" sz="1700" b="1"/>
              <a:t>manual inspection and personal judgment</a:t>
            </a:r>
            <a:r>
              <a:rPr lang="en-US" sz="1700"/>
              <a:t> -  time-consuming, prone to errors leading to delayed or inaccurate diagnoses. </a:t>
            </a:r>
          </a:p>
          <a:p>
            <a:endParaRPr lang="en-US" sz="1700"/>
          </a:p>
          <a:p>
            <a:r>
              <a:rPr lang="en-US" sz="1700"/>
              <a:t>This inefficiency can result in </a:t>
            </a:r>
            <a:r>
              <a:rPr lang="en-US" sz="1700" b="1"/>
              <a:t>missed patterns </a:t>
            </a:r>
            <a:r>
              <a:rPr lang="en-US" sz="1700"/>
              <a:t>and </a:t>
            </a:r>
            <a:r>
              <a:rPr lang="en-US" sz="1700" b="1"/>
              <a:t>life-threatening consequences</a:t>
            </a:r>
            <a:r>
              <a:rPr lang="en-US" sz="1700"/>
              <a:t>.</a:t>
            </a:r>
            <a:endParaRPr lang="en-GB" sz="1700"/>
          </a:p>
        </p:txBody>
      </p:sp>
      <p:pic>
        <p:nvPicPr>
          <p:cNvPr id="7" name="Picture 6" descr="A stethoscope on a white background&#10;&#10;Description automatically generated">
            <a:extLst>
              <a:ext uri="{FF2B5EF4-FFF2-40B4-BE49-F238E27FC236}">
                <a16:creationId xmlns:a16="http://schemas.microsoft.com/office/drawing/2014/main" id="{B1AA465B-3A78-4E45-AD9D-93A557515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524941" y="102377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69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21AE57-ED06-4E94-95CE-155A4A09859A}"/>
              </a:ext>
            </a:extLst>
          </p:cNvPr>
          <p:cNvSpPr/>
          <p:nvPr/>
        </p:nvSpPr>
        <p:spPr>
          <a:xfrm>
            <a:off x="5194434" y="396882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C40EA-6270-E325-72D7-879DEC07977B}"/>
              </a:ext>
            </a:extLst>
          </p:cNvPr>
          <p:cNvSpPr txBox="1"/>
          <p:nvPr/>
        </p:nvSpPr>
        <p:spPr>
          <a:xfrm>
            <a:off x="267286" y="440859"/>
            <a:ext cx="620409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 Objectives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Main objective: </a:t>
            </a:r>
            <a:r>
              <a:rPr lang="en-US" dirty="0"/>
              <a:t>To build a  convolutional neural network learning model capable of classifying the 9 different types of skin diseases with over 95% precision.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Other objectives are</a:t>
            </a:r>
            <a:r>
              <a:rPr lang="en-US" dirty="0"/>
              <a:t>;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To </a:t>
            </a:r>
            <a:r>
              <a:rPr lang="en-US" b="1" dirty="0"/>
              <a:t>explore the distribution </a:t>
            </a:r>
            <a:r>
              <a:rPr lang="en-US" dirty="0"/>
              <a:t>of the different types/class of skin images in the dataset.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endParaRPr lang="en-US" dirty="0"/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 To </a:t>
            </a:r>
            <a:r>
              <a:rPr lang="en-US" b="1" dirty="0"/>
              <a:t>assess the quality and consistency </a:t>
            </a:r>
            <a:r>
              <a:rPr lang="en-US" dirty="0"/>
              <a:t>of images in the dataset.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07A06-8927-49E2-BA01-2D759DD6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7" y="490555"/>
            <a:ext cx="5722697" cy="57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9" name="Rectangle 518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7B1DB-E25A-32F6-EF86-D88274A7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GB" sz="4600" b="1"/>
              <a:t>Data Understanding </a:t>
            </a:r>
            <a:endParaRPr lang="en-GB" sz="4600" b="1" dirty="0"/>
          </a:p>
        </p:txBody>
      </p:sp>
      <p:pic>
        <p:nvPicPr>
          <p:cNvPr id="8" name="Picture 7" descr="A hand holding a magnifying glass&#10;&#10;Description automatically generated">
            <a:extLst>
              <a:ext uri="{FF2B5EF4-FFF2-40B4-BE49-F238E27FC236}">
                <a16:creationId xmlns:a16="http://schemas.microsoft.com/office/drawing/2014/main" id="{0441D781-AC5F-4426-A0C0-39F5BB56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245413"/>
            <a:ext cx="5458968" cy="4367173"/>
          </a:xfrm>
          <a:prstGeom prst="rect">
            <a:avLst/>
          </a:prstGeom>
        </p:spPr>
      </p:pic>
      <p:sp>
        <p:nvSpPr>
          <p:cNvPr id="519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032E-BD4C-AB02-2016-396A595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49134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Dataset : </a:t>
            </a:r>
            <a:r>
              <a:rPr lang="en-US" sz="19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2357  </a:t>
            </a:r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images (</a:t>
            </a:r>
            <a:r>
              <a:rPr lang="en-US" sz="16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Liverpool John Moore University)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2,239</a:t>
            </a:r>
            <a:r>
              <a:rPr lang="en-US" sz="18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 images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118</a:t>
            </a:r>
            <a:r>
              <a:rPr lang="en-US" sz="18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 images for Testing </a:t>
            </a:r>
          </a:p>
          <a:p>
            <a:pPr marL="0" indent="0">
              <a:buNone/>
            </a:pPr>
            <a:endParaRPr lang="en-US" sz="1900" dirty="0">
              <a:latin typeface="Georgia" panose="02040502050405020303" pitchFamily="18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The data set contains </a:t>
            </a:r>
            <a:r>
              <a:rPr lang="en-US" sz="1900" b="1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9 skin diseases</a:t>
            </a:r>
            <a:r>
              <a:rPr lang="en-US" sz="1900" dirty="0"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Actinic keratosis,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Basal cell carcinoma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Dermatofibroma,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Melanom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a, Nevus, Pigmented benign keratosis, Seborrheic keratosis, </a:t>
            </a:r>
            <a:r>
              <a:rPr lang="en-GB" sz="1800" b="1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Squamous cell carcinoma </a:t>
            </a:r>
            <a:r>
              <a:rPr lang="en-GB" sz="1800" dirty="0">
                <a:solidFill>
                  <a:srgbClr val="0070C0"/>
                </a:solidFill>
                <a:latin typeface="Georgia" panose="02040502050405020303" pitchFamily="18" charset="0"/>
                <a:ea typeface="Roboto" panose="02000000000000000000" pitchFamily="2" charset="0"/>
                <a:cs typeface="Roboto" panose="02000000000000000000" pitchFamily="2" charset="0"/>
              </a:rPr>
              <a:t>, Vascular lesion.</a:t>
            </a:r>
          </a:p>
        </p:txBody>
      </p:sp>
    </p:spTree>
    <p:extLst>
      <p:ext uri="{BB962C8B-B14F-4D97-AF65-F5344CB8AC3E}">
        <p14:creationId xmlns:p14="http://schemas.microsoft.com/office/powerpoint/2010/main" val="315026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CC7D44-343F-4C27-AE3B-8842A09FEE95}"/>
              </a:ext>
            </a:extLst>
          </p:cNvPr>
          <p:cNvSpPr/>
          <p:nvPr/>
        </p:nvSpPr>
        <p:spPr>
          <a:xfrm>
            <a:off x="762001" y="762001"/>
            <a:ext cx="5333999" cy="1475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Data Preparation</a:t>
            </a: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62EE4-4701-4C47-9557-51AA069E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98" y="1694550"/>
            <a:ext cx="3844065" cy="378293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6CCA6FD-CA85-4063-B603-599BD4F878BE}"/>
              </a:ext>
            </a:extLst>
          </p:cNvPr>
          <p:cNvGrpSpPr/>
          <p:nvPr/>
        </p:nvGrpSpPr>
        <p:grpSpPr>
          <a:xfrm>
            <a:off x="841635" y="1896177"/>
            <a:ext cx="5098531" cy="3762159"/>
            <a:chOff x="1890707" y="3514341"/>
            <a:chExt cx="2844905" cy="544058"/>
          </a:xfrm>
          <a:solidFill>
            <a:srgbClr val="C0000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17C8A4F-BED9-44AF-8492-60EC1023F432}"/>
                </a:ext>
              </a:extLst>
            </p:cNvPr>
            <p:cNvGrpSpPr/>
            <p:nvPr/>
          </p:nvGrpSpPr>
          <p:grpSpPr>
            <a:xfrm>
              <a:off x="1890708" y="3514341"/>
              <a:ext cx="2844904" cy="214508"/>
              <a:chOff x="4499348" y="3177170"/>
              <a:chExt cx="2844904" cy="214508"/>
            </a:xfrm>
            <a:grpFill/>
          </p:grpSpPr>
          <p:sp>
            <p:nvSpPr>
              <p:cNvPr id="53" name="Google Shape;1097;p44">
                <a:extLst>
                  <a:ext uri="{FF2B5EF4-FFF2-40B4-BE49-F238E27FC236}">
                    <a16:creationId xmlns:a16="http://schemas.microsoft.com/office/drawing/2014/main" id="{8F3165D2-DADC-401D-866A-37AA11B3A527}"/>
                  </a:ext>
                </a:extLst>
              </p:cNvPr>
              <p:cNvSpPr/>
              <p:nvPr/>
            </p:nvSpPr>
            <p:spPr>
              <a:xfrm>
                <a:off x="4575687" y="3177170"/>
                <a:ext cx="2768565" cy="214508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787573">
                  <a:lnSpc>
                    <a:spcPct val="150000"/>
                  </a:lnSpc>
                  <a:spcAft>
                    <a:spcPts val="594"/>
                  </a:spcAft>
                </a:pPr>
                <a:r>
                  <a:rPr lang="en-GB" sz="1378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Exploratory Data Analysis: </a:t>
                </a:r>
                <a:r>
                  <a:rPr lang="en-GB" sz="137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image counts,  </a:t>
                </a:r>
                <a:r>
                  <a:rPr lang="en-US" sz="137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sampling per class, Class distributions, Class separation, Texture Analysis, RGB color channels and Pixel Intensity</a:t>
                </a:r>
                <a:endParaRPr lang="en-US" sz="160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54" name="Marvin tracker circle">
                <a:extLst>
                  <a:ext uri="{FF2B5EF4-FFF2-40B4-BE49-F238E27FC236}">
                    <a16:creationId xmlns:a16="http://schemas.microsoft.com/office/drawing/2014/main" id="{B786D822-EE53-4273-A57E-44C0283AF7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348" y="3230874"/>
                <a:ext cx="152676" cy="116244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803560" fontAlgn="base">
                  <a:spcBef>
                    <a:spcPct val="0"/>
                  </a:spcBef>
                  <a:spcAft>
                    <a:spcPts val="594"/>
                  </a:spcAft>
                </a:pPr>
                <a:r>
                  <a:rPr lang="en-US" sz="861" b="1" kern="0">
                    <a:solidFill>
                      <a:srgbClr val="FFFFFF"/>
                    </a:solidFill>
                    <a:latin typeface="+mj-lt"/>
                    <a:ea typeface="+mn-ea"/>
                    <a:cs typeface="+mn-cs"/>
                  </a:rPr>
                  <a:t>1</a:t>
                </a:r>
                <a:endParaRPr lang="en-US" sz="1000" b="1" kern="0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C7FC89-DA25-4144-8933-8D9B346740F5}"/>
                </a:ext>
              </a:extLst>
            </p:cNvPr>
            <p:cNvGrpSpPr/>
            <p:nvPr/>
          </p:nvGrpSpPr>
          <p:grpSpPr>
            <a:xfrm>
              <a:off x="1890707" y="3813912"/>
              <a:ext cx="2844905" cy="244487"/>
              <a:chOff x="4499347" y="2905039"/>
              <a:chExt cx="2844905" cy="244487"/>
            </a:xfrm>
            <a:grpFill/>
          </p:grpSpPr>
          <p:sp>
            <p:nvSpPr>
              <p:cNvPr id="18" name="Google Shape;1097;p44">
                <a:extLst>
                  <a:ext uri="{FF2B5EF4-FFF2-40B4-BE49-F238E27FC236}">
                    <a16:creationId xmlns:a16="http://schemas.microsoft.com/office/drawing/2014/main" id="{8834C472-38A9-4E3C-96FE-6B576972AAEE}"/>
                  </a:ext>
                </a:extLst>
              </p:cNvPr>
              <p:cNvSpPr/>
              <p:nvPr/>
            </p:nvSpPr>
            <p:spPr>
              <a:xfrm>
                <a:off x="4575687" y="2905039"/>
                <a:ext cx="2768565" cy="244487"/>
              </a:xfrm>
              <a:prstGeom prst="roundRect">
                <a:avLst>
                  <a:gd name="adj" fmla="val 22614"/>
                </a:avLst>
              </a:prstGeom>
              <a:solidFill>
                <a:schemeClr val="bg1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787573">
                  <a:lnSpc>
                    <a:spcPct val="150000"/>
                  </a:lnSpc>
                  <a:spcAft>
                    <a:spcPts val="594"/>
                  </a:spcAft>
                </a:pPr>
                <a:r>
                  <a:rPr lang="en-US" sz="1378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Data Preprocessing </a:t>
                </a:r>
                <a:r>
                  <a:rPr lang="en-US" sz="137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– Splitting the data (Training Validation sets), Rescaling and Resizing,  Dealing with imbalance and transforming images to create new, slightly altered images for training</a:t>
                </a:r>
                <a:endParaRPr lang="en-US" sz="1600"/>
              </a:p>
            </p:txBody>
          </p:sp>
          <p:sp>
            <p:nvSpPr>
              <p:cNvPr id="19" name="Marvin tracker circle">
                <a:extLst>
                  <a:ext uri="{FF2B5EF4-FFF2-40B4-BE49-F238E27FC236}">
                    <a16:creationId xmlns:a16="http://schemas.microsoft.com/office/drawing/2014/main" id="{4134E51B-337D-46B2-A3B1-9F680E6B5E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99347" y="3008666"/>
                <a:ext cx="152676" cy="116244"/>
              </a:xfrm>
              <a:prstGeom prst="ellipse">
                <a:avLst/>
              </a:prstGeom>
              <a:solidFill>
                <a:srgbClr val="0070C0"/>
              </a:solidFill>
              <a:ln w="158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none" rtlCol="0" anchor="ctr" anchorCtr="1">
                <a:noAutofit/>
              </a:bodyPr>
              <a:lstStyle/>
              <a:p>
                <a:pPr algn="ctr" defTabSz="803560" fontAlgn="base">
                  <a:spcBef>
                    <a:spcPct val="0"/>
                  </a:spcBef>
                  <a:spcAft>
                    <a:spcPts val="594"/>
                  </a:spcAft>
                </a:pPr>
                <a:r>
                  <a:rPr lang="en-US" sz="861" b="1" kern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endParaRPr lang="en-US" sz="1000" b="1" kern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323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5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8139</TotalTime>
  <Words>1458</Words>
  <Application>Microsoft Office PowerPoint</Application>
  <PresentationFormat>Widescreen</PresentationFormat>
  <Paragraphs>145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Courier New</vt:lpstr>
      <vt:lpstr>Georgia</vt:lpstr>
      <vt:lpstr>Söhne</vt:lpstr>
      <vt:lpstr>Trebuchet MS</vt:lpstr>
      <vt:lpstr>Office Theme</vt:lpstr>
      <vt:lpstr>PowerPoint Presentation</vt:lpstr>
      <vt:lpstr>Group 3 members</vt:lpstr>
      <vt:lpstr>Project Scope</vt:lpstr>
      <vt:lpstr>PowerPoint Presentation</vt:lpstr>
      <vt:lpstr>Business Understanding</vt:lpstr>
      <vt:lpstr>Problem Statement</vt:lpstr>
      <vt:lpstr>PowerPoint Presentation</vt:lpstr>
      <vt:lpstr>Data Understanding </vt:lpstr>
      <vt:lpstr>PowerPoint Presentation</vt:lpstr>
      <vt:lpstr>Image counts</vt:lpstr>
      <vt:lpstr>Image sample per class</vt:lpstr>
      <vt:lpstr>Class distribution</vt:lpstr>
      <vt:lpstr>Height and Width Dimensions</vt:lpstr>
      <vt:lpstr>Class Separation</vt:lpstr>
      <vt:lpstr>Texture Analysis</vt:lpstr>
      <vt:lpstr>PowerPoint Presentation</vt:lpstr>
      <vt:lpstr>Pixel Intensity</vt:lpstr>
      <vt:lpstr> Modeling</vt:lpstr>
      <vt:lpstr>Model Evaluation</vt:lpstr>
      <vt:lpstr>Model Predictions</vt:lpstr>
      <vt:lpstr>Data Limitation</vt:lpstr>
      <vt:lpstr>PowerPoint Presentation</vt:lpstr>
      <vt:lpstr>Model 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TIME SERIES ANALYSIS</dc:title>
  <dc:creator>Janet Khainza</dc:creator>
  <cp:lastModifiedBy>Janet Patricks</cp:lastModifiedBy>
  <cp:revision>154</cp:revision>
  <dcterms:modified xsi:type="dcterms:W3CDTF">2023-10-20T08:12:46Z</dcterms:modified>
</cp:coreProperties>
</file>